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2" r:id="rId4"/>
    <p:sldId id="258" r:id="rId5"/>
    <p:sldId id="263" r:id="rId6"/>
    <p:sldId id="259" r:id="rId7"/>
    <p:sldId id="260" r:id="rId8"/>
    <p:sldId id="261" r:id="rId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220005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280701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809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86608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030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3464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87824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55282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120694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74D75-43B3-4C02-96BB-7BE6456B131D}"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29996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674D75-43B3-4C02-96BB-7BE6456B131D}"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360718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674D75-43B3-4C02-96BB-7BE6456B131D}" type="datetimeFigureOut">
              <a:rPr lang="ar-IQ" smtClean="0"/>
              <a:t>26/03/1440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71933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674D75-43B3-4C02-96BB-7BE6456B131D}"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409779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74D75-43B3-4C02-96BB-7BE6456B131D}"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340745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74D75-43B3-4C02-96BB-7BE6456B131D}"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364985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74D75-43B3-4C02-96BB-7BE6456B131D}"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02B98C8-D0C4-4466-A159-8BD3F0A20A6D}" type="slidenum">
              <a:rPr lang="ar-IQ" smtClean="0"/>
              <a:t>‹#›</a:t>
            </a:fld>
            <a:endParaRPr lang="ar-IQ"/>
          </a:p>
        </p:txBody>
      </p:sp>
    </p:spTree>
    <p:extLst>
      <p:ext uri="{BB962C8B-B14F-4D97-AF65-F5344CB8AC3E}">
        <p14:creationId xmlns:p14="http://schemas.microsoft.com/office/powerpoint/2010/main" val="87082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674D75-43B3-4C02-96BB-7BE6456B131D}" type="datetimeFigureOut">
              <a:rPr lang="ar-IQ" smtClean="0"/>
              <a:t>26/03/1440</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2B98C8-D0C4-4466-A159-8BD3F0A20A6D}" type="slidenum">
              <a:rPr lang="ar-IQ" smtClean="0"/>
              <a:t>‹#›</a:t>
            </a:fld>
            <a:endParaRPr lang="ar-IQ"/>
          </a:p>
        </p:txBody>
      </p:sp>
    </p:spTree>
    <p:extLst>
      <p:ext uri="{BB962C8B-B14F-4D97-AF65-F5344CB8AC3E}">
        <p14:creationId xmlns:p14="http://schemas.microsoft.com/office/powerpoint/2010/main" val="301139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Heat transfer</a:t>
            </a:r>
            <a:endParaRPr lang="ar-IQ" dirty="0"/>
          </a:p>
        </p:txBody>
      </p:sp>
      <p:sp>
        <p:nvSpPr>
          <p:cNvPr id="3" name="Subtitle 2"/>
          <p:cNvSpPr>
            <a:spLocks noGrp="1"/>
          </p:cNvSpPr>
          <p:nvPr>
            <p:ph type="subTitle" idx="1"/>
          </p:nvPr>
        </p:nvSpPr>
        <p:spPr/>
        <p:txBody>
          <a:bodyPr/>
          <a:lstStyle/>
          <a:p>
            <a:r>
              <a:rPr lang="en-US" dirty="0" smtClean="0"/>
              <a:t>Thermal boundary layer</a:t>
            </a:r>
          </a:p>
          <a:p>
            <a:endParaRPr lang="ar-IQ" dirty="0"/>
          </a:p>
        </p:txBody>
      </p:sp>
    </p:spTree>
    <p:extLst>
      <p:ext uri="{BB962C8B-B14F-4D97-AF65-F5344CB8AC3E}">
        <p14:creationId xmlns:p14="http://schemas.microsoft.com/office/powerpoint/2010/main" val="355875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01" y="1090719"/>
            <a:ext cx="8496944" cy="3693319"/>
          </a:xfrm>
          <a:prstGeom prst="rect">
            <a:avLst/>
          </a:prstGeom>
        </p:spPr>
        <p:txBody>
          <a:bodyPr wrap="square">
            <a:spAutoFit/>
          </a:bodyPr>
          <a:lstStyle/>
          <a:p>
            <a:pPr algn="just" rtl="0"/>
            <a:r>
              <a:rPr lang="en-US" b="1" dirty="0"/>
              <a:t>Thermal Boundary Layer</a:t>
            </a:r>
            <a:endParaRPr lang="en-US" dirty="0"/>
          </a:p>
          <a:p>
            <a:pPr marL="285750" indent="-285750" algn="just" rtl="0">
              <a:buFont typeface="Arial" panose="020B0604020202020204" pitchFamily="34" charset="0"/>
              <a:buChar char="•"/>
            </a:pPr>
            <a:r>
              <a:rPr lang="en-US" dirty="0"/>
              <a:t>When the temperature of a fluid flowing on a surface is different from that of the surface, a 'thermal boundary layer' develops on the surface, in a manner similar to the development of the velocity boundary </a:t>
            </a:r>
            <a:r>
              <a:rPr lang="en-US" dirty="0"/>
              <a:t>layer</a:t>
            </a:r>
          </a:p>
          <a:p>
            <a:pPr marL="285750" indent="-285750" algn="just" rtl="0">
              <a:buFont typeface="Arial" panose="020B0604020202020204" pitchFamily="34" charset="0"/>
              <a:buChar char="•"/>
            </a:pPr>
            <a:r>
              <a:rPr lang="en-US" dirty="0"/>
              <a:t>Let the flat plate be at a temperature of </a:t>
            </a:r>
            <a:r>
              <a:rPr lang="en-US" dirty="0" err="1"/>
              <a:t>T</a:t>
            </a:r>
            <a:r>
              <a:rPr lang="en-US" baseline="-25000" dirty="0" err="1"/>
              <a:t>s</a:t>
            </a:r>
            <a:r>
              <a:rPr lang="en-US" dirty="0"/>
              <a:t>. Let T</a:t>
            </a:r>
            <a:r>
              <a:rPr lang="en-US" baseline="-25000" dirty="0"/>
              <a:t>a</a:t>
            </a:r>
            <a:r>
              <a:rPr lang="en-US" dirty="0"/>
              <a:t> &gt; </a:t>
            </a:r>
            <a:r>
              <a:rPr lang="en-US" dirty="0" err="1"/>
              <a:t>T</a:t>
            </a:r>
            <a:r>
              <a:rPr lang="en-US" baseline="-25000" dirty="0" err="1"/>
              <a:t>s</a:t>
            </a:r>
            <a:r>
              <a:rPr lang="en-US" dirty="0"/>
              <a:t>. Then, the first layer that comes in contact with the surface will adhere to the surface and reach thermal equilibrium with the surface and attain a temperature of </a:t>
            </a:r>
            <a:r>
              <a:rPr lang="en-US" dirty="0" err="1"/>
              <a:t>T</a:t>
            </a:r>
            <a:r>
              <a:rPr lang="en-US" baseline="-25000" dirty="0" err="1"/>
              <a:t>s</a:t>
            </a:r>
            <a:endParaRPr lang="en-US" dirty="0"/>
          </a:p>
          <a:p>
            <a:pPr marL="285750" indent="-285750" algn="just" rtl="0">
              <a:buFont typeface="Arial" panose="020B0604020202020204" pitchFamily="34" charset="0"/>
              <a:buChar char="•"/>
            </a:pPr>
            <a:r>
              <a:rPr lang="en-US" dirty="0"/>
              <a:t>Then, the fluid particles in this layer will exchange energy with the particles in the adjoining layer, and so on. Thus a temperature profile will develop in the flow field and the temperature will vary from </a:t>
            </a:r>
            <a:r>
              <a:rPr lang="en-US" dirty="0" err="1"/>
              <a:t>T</a:t>
            </a:r>
            <a:r>
              <a:rPr lang="en-US" baseline="-25000" dirty="0" err="1"/>
              <a:t>s</a:t>
            </a:r>
            <a:r>
              <a:rPr lang="en-US" dirty="0"/>
              <a:t> at the surface to T</a:t>
            </a:r>
            <a:r>
              <a:rPr lang="en-US" baseline="-25000" dirty="0"/>
              <a:t>a</a:t>
            </a:r>
            <a:r>
              <a:rPr lang="en-US" dirty="0"/>
              <a:t> at the free stream. </a:t>
            </a:r>
          </a:p>
          <a:p>
            <a:pPr marL="285750" indent="-285750" algn="just" rtl="0">
              <a:buFont typeface="Arial" panose="020B0604020202020204" pitchFamily="34" charset="0"/>
              <a:buChar char="•"/>
            </a:pPr>
            <a:r>
              <a:rPr lang="en-US" dirty="0"/>
              <a:t>The region in which the temperature variation in the y-direction is significant is known as 'thermal boundary layer'. </a:t>
            </a:r>
            <a:endParaRPr lang="ar-SA" dirty="0"/>
          </a:p>
        </p:txBody>
      </p:sp>
    </p:spTree>
    <p:extLst>
      <p:ext uri="{BB962C8B-B14F-4D97-AF65-F5344CB8AC3E}">
        <p14:creationId xmlns:p14="http://schemas.microsoft.com/office/powerpoint/2010/main" val="3511734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6.png"/>
          <p:cNvPicPr/>
          <p:nvPr/>
        </p:nvPicPr>
        <p:blipFill>
          <a:blip r:embed="rId2" cstate="print">
            <a:lum contrast="40000"/>
            <a:extLst>
              <a:ext uri="{BEBA8EAE-BF5A-486C-A8C5-ECC9F3942E4B}">
                <a14:imgProps xmlns:a14="http://schemas.microsoft.com/office/drawing/2010/main">
                  <a14:imgLayer r:embed="rId3">
                    <a14:imgEffect>
                      <a14:sharpenSoften amount="50000"/>
                    </a14:imgEffect>
                  </a14:imgLayer>
                </a14:imgProps>
              </a:ext>
            </a:extLst>
          </a:blip>
          <a:srcRect t="4762" b="5769"/>
          <a:stretch>
            <a:fillRect/>
          </a:stretch>
        </p:blipFill>
        <p:spPr>
          <a:xfrm>
            <a:off x="2398048" y="1775151"/>
            <a:ext cx="4996180" cy="2642235"/>
          </a:xfrm>
          <a:prstGeom prst="rect">
            <a:avLst/>
          </a:prstGeom>
        </p:spPr>
      </p:pic>
    </p:spTree>
    <p:extLst>
      <p:ext uri="{BB962C8B-B14F-4D97-AF65-F5344CB8AC3E}">
        <p14:creationId xmlns:p14="http://schemas.microsoft.com/office/powerpoint/2010/main" val="91905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3846" y="490121"/>
                <a:ext cx="8424936" cy="5073184"/>
              </a:xfrm>
              <a:prstGeom prst="rect">
                <a:avLst/>
              </a:prstGeom>
            </p:spPr>
            <p:txBody>
              <a:bodyPr wrap="square">
                <a:spAutoFit/>
              </a:bodyPr>
              <a:lstStyle/>
              <a:p>
                <a:pPr marL="285750" indent="-285750" algn="just" rtl="0">
                  <a:buFont typeface="Arial" panose="020B0604020202020204" pitchFamily="34" charset="0"/>
                  <a:buChar char="•"/>
                </a:pPr>
                <a:r>
                  <a:rPr lang="en-US" dirty="0"/>
                  <a:t>velocity profile in the hydrodynamic boundary layer depends on the viscosity of the fluid, whereas temperature profile in the thermal boundary layer depends on the viscosity, specific heat and thermal conductivity of the fluid, in addition to the velocity</a:t>
                </a:r>
                <a:r>
                  <a:rPr lang="en-US" dirty="0"/>
                  <a:t>.</a:t>
                </a:r>
              </a:p>
              <a:p>
                <a:pPr marL="285750" indent="-285750" algn="just" rtl="0">
                  <a:buFont typeface="Arial" panose="020B0604020202020204" pitchFamily="34" charset="0"/>
                  <a:buChar char="•"/>
                </a:pPr>
                <a:r>
                  <a:rPr lang="en-US" dirty="0"/>
                  <a:t>Relative magnitudes of the thicknesses of the hydrodynamic boundary layer (</a:t>
                </a:r>
                <a14:m>
                  <m:oMath xmlns:m="http://schemas.openxmlformats.org/officeDocument/2006/math">
                    <m:r>
                      <a:rPr lang="en-US" i="1">
                        <a:latin typeface="Cambria Math"/>
                      </a:rPr>
                      <m:t>𝛿</m:t>
                    </m:r>
                  </m:oMath>
                </a14:m>
                <a:r>
                  <a:rPr lang="en-US" dirty="0"/>
                  <a:t>) and thermal boundary layer (</a:t>
                </a:r>
                <a14:m>
                  <m:oMath xmlns:m="http://schemas.openxmlformats.org/officeDocument/2006/math">
                    <m:sSub>
                      <m:sSubPr>
                        <m:ctrlPr>
                          <a:rPr lang="en-US" i="1">
                            <a:latin typeface="Cambria Math" panose="02040503050406030204" pitchFamily="18" charset="0"/>
                          </a:rPr>
                        </m:ctrlPr>
                      </m:sSubPr>
                      <m:e>
                        <m:r>
                          <a:rPr lang="en-US" i="1">
                            <a:latin typeface="Cambria Math"/>
                          </a:rPr>
                          <m:t>𝛿</m:t>
                        </m:r>
                      </m:e>
                      <m:sub>
                        <m:r>
                          <a:rPr lang="en-US" i="1">
                            <a:latin typeface="Cambria Math"/>
                          </a:rPr>
                          <m:t>𝑡</m:t>
                        </m:r>
                      </m:sub>
                    </m:sSub>
                  </m:oMath>
                </a14:m>
                <a:r>
                  <a:rPr lang="en-US" dirty="0"/>
                  <a:t>) depend on the dimensionless parameter 'Prandtl number' defined as:</a:t>
                </a:r>
                <a:br>
                  <a:rPr lang="en-US" dirty="0"/>
                </a:br>
                <a:r>
                  <a:rPr lang="en-US" i="1" dirty="0"/>
                  <a:t>    </a:t>
                </a:r>
                <a:endParaRPr lang="en-US" i="1" dirty="0"/>
              </a:p>
              <a:p>
                <a:pPr algn="just" rtl="0"/>
                <a:r>
                  <a:rPr lang="en-US" i="1" dirty="0"/>
                  <a:t>          </a:t>
                </a:r>
                <a14:m>
                  <m:oMath xmlns:m="http://schemas.openxmlformats.org/officeDocument/2006/math">
                    <m:r>
                      <a:rPr lang="en-US" i="1">
                        <a:latin typeface="Cambria Math"/>
                      </a:rPr>
                      <m:t>𝑝𝑟</m:t>
                    </m:r>
                    <m:r>
                      <a:rPr lang="en-US" i="1">
                        <a:latin typeface="Cambria Math"/>
                      </a:rPr>
                      <m:t> = (</m:t>
                    </m:r>
                    <m:r>
                      <a:rPr lang="en-US" i="1">
                        <a:latin typeface="Cambria Math"/>
                      </a:rPr>
                      <m:t>𝑀𝑜𝑙𝑒𝑐𝑢𝑙𝑎𝑟</m:t>
                    </m:r>
                    <m:r>
                      <a:rPr lang="en-US" i="1">
                        <a:latin typeface="Cambria Math"/>
                      </a:rPr>
                      <m:t> </m:t>
                    </m:r>
                    <m:r>
                      <a:rPr lang="en-US" i="1">
                        <a:latin typeface="Cambria Math"/>
                      </a:rPr>
                      <m:t>𝑑𝑖𝑓𝑓𝑢𝑠𝑖𝑣𝑖𝑡𝑦</m:t>
                    </m:r>
                    <m:r>
                      <a:rPr lang="en-US" i="1">
                        <a:latin typeface="Cambria Math"/>
                      </a:rPr>
                      <m:t> </m:t>
                    </m:r>
                    <m:r>
                      <a:rPr lang="en-US" i="1">
                        <a:latin typeface="Cambria Math"/>
                      </a:rPr>
                      <m:t>𝑜𝑓</m:t>
                    </m:r>
                    <m:r>
                      <a:rPr lang="en-US" i="1">
                        <a:latin typeface="Cambria Math"/>
                      </a:rPr>
                      <m:t> </m:t>
                    </m:r>
                    <m:r>
                      <a:rPr lang="en-US" i="1">
                        <a:latin typeface="Cambria Math"/>
                      </a:rPr>
                      <m:t>𝑚𝑜𝑚𝑒𝑛𝑡𝑢𝑚</m:t>
                    </m:r>
                    <m:r>
                      <a:rPr lang="en-US" i="1">
                        <a:latin typeface="Cambria Math"/>
                      </a:rPr>
                      <m:t>)/(</m:t>
                    </m:r>
                    <m:r>
                      <a:rPr lang="en-US" i="1">
                        <a:latin typeface="Cambria Math"/>
                      </a:rPr>
                      <m:t>𝑀𝑜𝑙𝑒𝑐𝑢𝑙𝑎𝑟</m:t>
                    </m:r>
                    <m:r>
                      <a:rPr lang="en-US" i="1">
                        <a:latin typeface="Cambria Math"/>
                      </a:rPr>
                      <m:t> </m:t>
                    </m:r>
                    <m:r>
                      <a:rPr lang="en-US" i="1">
                        <a:latin typeface="Cambria Math"/>
                      </a:rPr>
                      <m:t>𝑑𝑖𝑓𝑓𝑢𝑠𝑖𝑣𝑖𝑡𝑦</m:t>
                    </m:r>
                    <m:r>
                      <a:rPr lang="en-US" i="1">
                        <a:latin typeface="Cambria Math"/>
                      </a:rPr>
                      <m:t> </m:t>
                    </m:r>
                    <m:r>
                      <a:rPr lang="en-US" i="1">
                        <a:latin typeface="Cambria Math"/>
                      </a:rPr>
                      <m:t>𝑜𝑓</m:t>
                    </m:r>
                    <m:r>
                      <a:rPr lang="en-US" i="1">
                        <a:latin typeface="Cambria Math"/>
                      </a:rPr>
                      <m:t> </m:t>
                    </m:r>
                    <m:r>
                      <a:rPr lang="en-US" i="1">
                        <a:latin typeface="Cambria Math"/>
                      </a:rPr>
                      <m:t>h</m:t>
                    </m:r>
                    <m:r>
                      <a:rPr lang="en-US" i="1">
                        <a:latin typeface="Cambria Math"/>
                      </a:rPr>
                      <m:t>𝑒𝑎𝑡</m:t>
                    </m:r>
                    <m:r>
                      <a:rPr lang="en-US" i="1">
                        <a:latin typeface="Cambria Math"/>
                      </a:rPr>
                      <m:t>)</m:t>
                    </m:r>
                  </m:oMath>
                </a14:m>
                <a:endParaRPr lang="en-US" dirty="0"/>
              </a:p>
              <a:p>
                <a:pPr algn="just" rtl="0"/>
                <a:r>
                  <a:rPr lang="en-US" dirty="0"/>
                  <a:t>Or,</a:t>
                </a:r>
              </a:p>
              <a:p>
                <a:pPr algn="just" rtl="0"/>
                <a14:m>
                  <m:oMathPara xmlns:m="http://schemas.openxmlformats.org/officeDocument/2006/math">
                    <m:oMathParaPr>
                      <m:jc m:val="centerGroup"/>
                    </m:oMathParaPr>
                    <m:oMath xmlns:m="http://schemas.openxmlformats.org/officeDocument/2006/math">
                      <m:r>
                        <a:rPr lang="en-US" i="1">
                          <a:latin typeface="Cambria Math"/>
                        </a:rPr>
                        <m:t>𝑝𝑟</m:t>
                      </m:r>
                      <m:r>
                        <a:rPr lang="en-US" i="1">
                          <a:latin typeface="Cambria Math"/>
                        </a:rPr>
                        <m:t>=</m:t>
                      </m:r>
                      <m:f>
                        <m:fPr>
                          <m:ctrlPr>
                            <a:rPr lang="en-US" i="1">
                              <a:latin typeface="Cambria Math" panose="02040503050406030204" pitchFamily="18" charset="0"/>
                            </a:rPr>
                          </m:ctrlPr>
                        </m:fPr>
                        <m:num>
                          <m:r>
                            <a:rPr lang="en-US" i="1">
                              <a:latin typeface="Cambria Math"/>
                            </a:rPr>
                            <m:t>𝑣</m:t>
                          </m:r>
                        </m:num>
                        <m:den>
                          <m:r>
                            <a:rPr lang="en-US" i="1">
                              <a:latin typeface="Cambria Math"/>
                            </a:rPr>
                            <m:t>𝛼</m:t>
                          </m:r>
                        </m:den>
                      </m:f>
                      <m:r>
                        <a:rPr lang="en-US" i="1">
                          <a:latin typeface="Cambria Math"/>
                        </a:rPr>
                        <m:t>=</m:t>
                      </m:r>
                      <m:f>
                        <m:fPr>
                          <m:ctrlPr>
                            <a:rPr lang="en-US" i="1">
                              <a:latin typeface="Cambria Math" panose="02040503050406030204" pitchFamily="18" charset="0"/>
                            </a:rPr>
                          </m:ctrlPr>
                        </m:fPr>
                        <m:num>
                          <m:r>
                            <a:rPr lang="en-US" i="1">
                              <a:latin typeface="Cambria Math"/>
                            </a:rPr>
                            <m:t>𝜇</m:t>
                          </m:r>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𝑝</m:t>
                              </m:r>
                            </m:sub>
                          </m:sSub>
                        </m:num>
                        <m:den>
                          <m:r>
                            <a:rPr lang="en-US" i="1">
                              <a:latin typeface="Cambria Math"/>
                            </a:rPr>
                            <m:t>𝑘</m:t>
                          </m:r>
                        </m:den>
                      </m:f>
                    </m:oMath>
                  </m:oMathPara>
                </a14:m>
                <a:endParaRPr lang="en-US" dirty="0"/>
              </a:p>
              <a:p>
                <a:pPr algn="just" rtl="0"/>
                <a:endParaRPr lang="en-US" dirty="0"/>
              </a:p>
              <a:p>
                <a:pPr algn="just" rtl="0"/>
                <a:r>
                  <a:rPr lang="en-US" dirty="0"/>
                  <a:t>Where</a:t>
                </a:r>
                <a14:m>
                  <m:oMath xmlns:m="http://schemas.openxmlformats.org/officeDocument/2006/math">
                    <m:r>
                      <a:rPr lang="en-US" i="1">
                        <a:latin typeface="Cambria Math"/>
                      </a:rPr>
                      <m:t> </m:t>
                    </m:r>
                    <m:r>
                      <a:rPr lang="en-US" i="1">
                        <a:latin typeface="Cambria Math"/>
                      </a:rPr>
                      <m:t>𝜇</m:t>
                    </m:r>
                  </m:oMath>
                </a14:m>
                <a:r>
                  <a:rPr lang="en-US" dirty="0"/>
                  <a:t> is dynamic viscosity, </a:t>
                </a:r>
                <a14:m>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𝑝</m:t>
                        </m:r>
                      </m:sub>
                    </m:sSub>
                  </m:oMath>
                </a14:m>
                <a:r>
                  <a:rPr lang="en-US" dirty="0"/>
                  <a:t> is the specific heat and </a:t>
                </a:r>
                <a:r>
                  <a:rPr lang="en-US" i="1" dirty="0"/>
                  <a:t>k</a:t>
                </a:r>
                <a:r>
                  <a:rPr lang="en-US" dirty="0"/>
                  <a:t> is the thermal conductivity of the fluid.</a:t>
                </a:r>
                <a:br>
                  <a:rPr lang="en-US" dirty="0"/>
                </a:br>
                <a:r>
                  <a:rPr lang="en-US" dirty="0"/>
                  <a:t>Also, </a:t>
                </a:r>
                <a14:m>
                  <m:oMath xmlns:m="http://schemas.openxmlformats.org/officeDocument/2006/math">
                    <m:r>
                      <a:rPr lang="en-US" i="1">
                        <a:latin typeface="Cambria Math"/>
                      </a:rPr>
                      <m:t>𝑣</m:t>
                    </m:r>
                  </m:oMath>
                </a14:m>
                <a:r>
                  <a:rPr lang="en-US" dirty="0"/>
                  <a:t> is kinematic viscosity =  , and </a:t>
                </a:r>
                <a14:m>
                  <m:oMath xmlns:m="http://schemas.openxmlformats.org/officeDocument/2006/math">
                    <m:r>
                      <a:rPr lang="en-US" i="1">
                        <a:latin typeface="Cambria Math"/>
                      </a:rPr>
                      <m:t>𝛼</m:t>
                    </m:r>
                  </m:oMath>
                </a14:m>
                <a:r>
                  <a:rPr lang="en-US" dirty="0"/>
                  <a:t> is the thermal diffusivity.</a:t>
                </a:r>
              </a:p>
              <a:p>
                <a:pPr marL="285750" indent="-285750" algn="just" rtl="0">
                  <a:buFont typeface="Arial" panose="020B0604020202020204" pitchFamily="34" charset="0"/>
                  <a:buChar char="•"/>
                </a:pPr>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693846" y="490121"/>
                <a:ext cx="8424936" cy="5073184"/>
              </a:xfrm>
              <a:prstGeom prst="rect">
                <a:avLst/>
              </a:prstGeom>
              <a:blipFill rotWithShape="0">
                <a:blip r:embed="rId2"/>
                <a:stretch>
                  <a:fillRect l="-651" t="-720" r="-579"/>
                </a:stretch>
              </a:blipFill>
            </p:spPr>
            <p:txBody>
              <a:bodyPr/>
              <a:lstStyle/>
              <a:p>
                <a:r>
                  <a:rPr lang="ar-IQ">
                    <a:noFill/>
                  </a:rPr>
                  <a:t> </a:t>
                </a:r>
              </a:p>
            </p:txBody>
          </p:sp>
        </mc:Fallback>
      </mc:AlternateContent>
    </p:spTree>
    <p:extLst>
      <p:ext uri="{BB962C8B-B14F-4D97-AF65-F5344CB8AC3E}">
        <p14:creationId xmlns:p14="http://schemas.microsoft.com/office/powerpoint/2010/main" val="1292415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509437" y="3073427"/>
            <a:ext cx="4968552" cy="192068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034414" y="1038778"/>
                <a:ext cx="3679837" cy="1077218"/>
              </a:xfrm>
              <a:prstGeom prst="rect">
                <a:avLst/>
              </a:prstGeom>
            </p:spPr>
            <p:txBody>
              <a:bodyPr wrap="square">
                <a:spAutoFit/>
              </a:bodyPr>
              <a:lstStyle/>
              <a:p>
                <a:pPr marL="342900" indent="-342900" algn="just" rtl="0">
                  <a:buFont typeface="+mj-lt"/>
                  <a:buAutoNum type="arabicPeriod"/>
                </a:pPr>
                <a:r>
                  <a:rPr lang="en-US" sz="1600" b="1" dirty="0"/>
                  <a:t>For gases, where </a:t>
                </a:r>
                <a:r>
                  <a:rPr lang="en-US" sz="1600" b="1" dirty="0" err="1"/>
                  <a:t>Pr</a:t>
                </a:r>
                <a:r>
                  <a:rPr lang="en-US" sz="1600" b="1" dirty="0"/>
                  <a:t> = (</a:t>
                </a:r>
                <a14:m>
                  <m:oMath xmlns:m="http://schemas.openxmlformats.org/officeDocument/2006/math">
                    <m:f>
                      <m:fPr>
                        <m:type m:val="lin"/>
                        <m:ctrlPr>
                          <a:rPr lang="en-US" sz="1600" b="1" i="1">
                            <a:latin typeface="Cambria Math" panose="02040503050406030204" pitchFamily="18" charset="0"/>
                          </a:rPr>
                        </m:ctrlPr>
                      </m:fPr>
                      <m:num>
                        <m:r>
                          <a:rPr lang="en-US" sz="1600" b="1" i="1">
                            <a:latin typeface="Cambria Math"/>
                          </a:rPr>
                          <m:t>𝒗</m:t>
                        </m:r>
                      </m:num>
                      <m:den>
                        <m:r>
                          <a:rPr lang="en-US" sz="1600" b="1" i="1">
                            <a:latin typeface="Cambria Math"/>
                          </a:rPr>
                          <m:t>𝜶</m:t>
                        </m:r>
                      </m:den>
                    </m:f>
                  </m:oMath>
                </a14:m>
                <a:r>
                  <a:rPr lang="en-US" sz="1600" b="1" dirty="0"/>
                  <a:t>) is of the order of 1</a:t>
                </a:r>
              </a:p>
              <a:p>
                <a:pPr marL="342900" indent="-342900" algn="just" rtl="0">
                  <a:buFont typeface="+mj-lt"/>
                  <a:buAutoNum type="arabicPeriod"/>
                </a:pPr>
                <a:r>
                  <a:rPr lang="en-US" sz="1600" b="1" dirty="0"/>
                  <a:t>For liquid metals since </a:t>
                </a:r>
                <a:r>
                  <a:rPr lang="en-US" sz="1600" b="1" dirty="0" err="1"/>
                  <a:t>Pr</a:t>
                </a:r>
                <a:r>
                  <a:rPr lang="en-US" sz="1600" b="1" dirty="0"/>
                  <a:t> &lt;&lt; 1, </a:t>
                </a:r>
              </a:p>
              <a:p>
                <a:pPr marL="342900" indent="-342900" algn="just" rtl="0">
                  <a:buFont typeface="+mj-lt"/>
                  <a:buAutoNum type="arabicPeriod"/>
                </a:pPr>
                <a:r>
                  <a:rPr lang="en-US" sz="1600" b="1" dirty="0"/>
                  <a:t>For heavy oils (</a:t>
                </a:r>
                <a:r>
                  <a:rPr lang="en-US" sz="1600" b="1" dirty="0" err="1"/>
                  <a:t>Pr</a:t>
                </a:r>
                <a:r>
                  <a:rPr lang="en-US" sz="1600" b="1" dirty="0"/>
                  <a:t> &gt;&gt; 1),</a:t>
                </a:r>
              </a:p>
            </p:txBody>
          </p:sp>
        </mc:Choice>
        <mc:Fallback>
          <p:sp>
            <p:nvSpPr>
              <p:cNvPr id="3" name="Rectangle 2"/>
              <p:cNvSpPr>
                <a:spLocks noRot="1" noChangeAspect="1" noMove="1" noResize="1" noEditPoints="1" noAdjustHandles="1" noChangeArrowheads="1" noChangeShapeType="1" noTextEdit="1"/>
              </p:cNvSpPr>
              <p:nvPr/>
            </p:nvSpPr>
            <p:spPr>
              <a:xfrm>
                <a:off x="1034414" y="1038778"/>
                <a:ext cx="3679837" cy="1077218"/>
              </a:xfrm>
              <a:prstGeom prst="rect">
                <a:avLst/>
              </a:prstGeom>
              <a:blipFill rotWithShape="0">
                <a:blip r:embed="rId3"/>
                <a:stretch>
                  <a:fillRect l="-829" t="-31638" r="-829" b="-5650"/>
                </a:stretch>
              </a:blipFill>
            </p:spPr>
            <p:txBody>
              <a:bodyPr/>
              <a:lstStyle/>
              <a:p>
                <a:r>
                  <a:rPr lang="ar-IQ">
                    <a:noFill/>
                  </a:rPr>
                  <a:t> </a:t>
                </a:r>
              </a:p>
            </p:txBody>
          </p:sp>
        </mc:Fallback>
      </mc:AlternateContent>
    </p:spTree>
    <p:extLst>
      <p:ext uri="{BB962C8B-B14F-4D97-AF65-F5344CB8AC3E}">
        <p14:creationId xmlns:p14="http://schemas.microsoft.com/office/powerpoint/2010/main" val="301311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855146" y="332656"/>
                <a:ext cx="8424936" cy="6412846"/>
              </a:xfrm>
              <a:prstGeom prst="rect">
                <a:avLst/>
              </a:prstGeom>
            </p:spPr>
            <p:txBody>
              <a:bodyPr wrap="square">
                <a:spAutoFit/>
              </a:bodyPr>
              <a:lstStyle/>
              <a:p>
                <a:pPr algn="just" rtl="0"/>
                <a:r>
                  <a:rPr lang="en-US" b="1" dirty="0"/>
                  <a:t>Relation </a:t>
                </a:r>
                <a:r>
                  <a:rPr lang="en-US" b="1" dirty="0"/>
                  <a:t>between the fluid friction and heat transfer coefficient in laminar flow for a flat plate.</a:t>
                </a:r>
                <a:endParaRPr lang="en-US" dirty="0"/>
              </a:p>
              <a:p>
                <a:pPr algn="just" rtl="0"/>
                <a:r>
                  <a:rPr lang="en-US" dirty="0"/>
                  <a:t>Recollect that the average </a:t>
                </a:r>
                <a:r>
                  <a:rPr lang="en-US" dirty="0" err="1"/>
                  <a:t>Nusselt</a:t>
                </a:r>
                <a:r>
                  <a:rPr lang="en-US" dirty="0"/>
                  <a:t> number for laminar flow over a flat plate is given by:</a:t>
                </a:r>
                <a:br>
                  <a:rPr lang="en-US" dirty="0"/>
                </a:b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𝑁𝑢</m:t>
                          </m:r>
                        </m:e>
                        <m:sub>
                          <m:r>
                            <a:rPr lang="en-US" i="1">
                              <a:latin typeface="Cambria Math"/>
                            </a:rPr>
                            <m:t>𝑎</m:t>
                          </m:r>
                        </m:sub>
                      </m:sSub>
                      <m:r>
                        <a:rPr lang="en-US" i="1">
                          <a:latin typeface="Cambria Math"/>
                        </a:rPr>
                        <m:t>=</m:t>
                      </m:r>
                      <m:r>
                        <a:rPr lang="en-US" i="1">
                          <a:latin typeface="Cambria Math"/>
                        </a:rPr>
                        <m:t>0</m:t>
                      </m:r>
                      <m:r>
                        <a:rPr lang="en-US" i="1">
                          <a:latin typeface="Cambria Math"/>
                        </a:rPr>
                        <m:t>.</m:t>
                      </m:r>
                      <m:r>
                        <a:rPr lang="en-US" i="1">
                          <a:latin typeface="Cambria Math"/>
                        </a:rPr>
                        <m:t>664</m:t>
                      </m:r>
                      <m:r>
                        <a:rPr lang="en-US" i="1">
                          <a:latin typeface="Cambria Math"/>
                        </a:rPr>
                        <m:t>.</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rad>
                      <m:r>
                        <a:rPr lang="en-US" i="1">
                          <a:latin typeface="Cambria Math"/>
                        </a:rPr>
                        <m:t>.</m:t>
                      </m:r>
                      <m:sSup>
                        <m:sSupPr>
                          <m:ctrlPr>
                            <a:rPr lang="en-US" i="1">
                              <a:latin typeface="Cambria Math" panose="02040503050406030204" pitchFamily="18" charset="0"/>
                            </a:rPr>
                          </m:ctrlPr>
                        </m:sSupPr>
                        <m:e>
                          <m:r>
                            <a:rPr lang="en-US" i="1">
                              <a:latin typeface="Cambria Math"/>
                            </a:rPr>
                            <m:t>𝑃𝑟</m:t>
                          </m:r>
                        </m:e>
                        <m:sup>
                          <m:r>
                            <a:rPr lang="en-US" i="1">
                              <a:latin typeface="Cambria Math"/>
                            </a:rPr>
                            <m:t>0</m:t>
                          </m:r>
                          <m:r>
                            <a:rPr lang="en-US" i="1">
                              <a:latin typeface="Cambria Math"/>
                            </a:rPr>
                            <m:t>.</m:t>
                          </m:r>
                          <m:r>
                            <a:rPr lang="en-US" i="1">
                              <a:latin typeface="Cambria Math"/>
                            </a:rPr>
                            <m:t>333</m:t>
                          </m:r>
                        </m:sup>
                      </m:sSup>
                    </m:oMath>
                  </m:oMathPara>
                </a14:m>
                <a:endParaRPr lang="en-US" dirty="0"/>
              </a:p>
              <a:p>
                <a:pPr algn="just" rtl="0"/>
                <a:r>
                  <a:rPr lang="en-US" dirty="0"/>
                  <a:t>This can be rewritten as:</a:t>
                </a:r>
              </a:p>
              <a:p>
                <a:pPr algn="just" rtl="0"/>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𝑁𝑢</m:t>
                              </m:r>
                            </m:e>
                            <m:sub>
                              <m:r>
                                <a:rPr lang="en-US" i="1">
                                  <a:latin typeface="Cambria Math"/>
                                </a:rPr>
                                <m:t>𝑎</m:t>
                              </m:r>
                            </m:sub>
                          </m:sSub>
                        </m:num>
                        <m:den>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r>
                            <a:rPr lang="en-US" i="1">
                              <a:latin typeface="Cambria Math"/>
                            </a:rPr>
                            <m:t>.</m:t>
                          </m:r>
                          <m:r>
                            <a:rPr lang="en-US" i="1">
                              <a:latin typeface="Cambria Math"/>
                            </a:rPr>
                            <m:t>𝑃𝑟</m:t>
                          </m:r>
                        </m:den>
                      </m:f>
                      <m:r>
                        <a:rPr lang="en-US" i="1">
                          <a:latin typeface="Cambria Math"/>
                        </a:rPr>
                        <m:t>=</m:t>
                      </m:r>
                      <m:r>
                        <a:rPr lang="en-US" i="1">
                          <a:latin typeface="Cambria Math"/>
                        </a:rPr>
                        <m:t>0</m:t>
                      </m:r>
                      <m:r>
                        <a:rPr lang="en-US" i="1">
                          <a:latin typeface="Cambria Math"/>
                        </a:rPr>
                        <m:t>.</m:t>
                      </m:r>
                      <m:r>
                        <a:rPr lang="en-US" i="1">
                          <a:latin typeface="Cambria Math"/>
                        </a:rPr>
                        <m:t>664</m:t>
                      </m:r>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sup>
                          <m:r>
                            <a:rPr lang="en-US" i="1">
                              <a:latin typeface="Cambria Math"/>
                            </a:rPr>
                            <m:t>− </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m:t>
                      </m:r>
                      <m:sSup>
                        <m:sSupPr>
                          <m:ctrlPr>
                            <a:rPr lang="en-US" i="1">
                              <a:latin typeface="Cambria Math" panose="02040503050406030204" pitchFamily="18" charset="0"/>
                            </a:rPr>
                          </m:ctrlPr>
                        </m:sSupPr>
                        <m:e>
                          <m:r>
                            <a:rPr lang="en-US" i="1">
                              <a:latin typeface="Cambria Math"/>
                            </a:rPr>
                            <m:t>𝑃𝑟</m:t>
                          </m:r>
                        </m:e>
                        <m:sup>
                          <m:r>
                            <a:rPr lang="en-US" i="1">
                              <a:latin typeface="Cambria Math"/>
                            </a:rPr>
                            <m:t>− </m:t>
                          </m:r>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oMath>
                  </m:oMathPara>
                </a14:m>
                <a:endParaRPr lang="en-US" dirty="0"/>
              </a:p>
              <a:p>
                <a:pPr algn="just" rtl="0"/>
                <a:r>
                  <a:rPr lang="en-US" dirty="0"/>
                  <a:t>Or:</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𝑆𝑡</m:t>
                          </m:r>
                        </m:e>
                        <m:sub>
                          <m:r>
                            <a:rPr lang="en-US" i="1">
                              <a:latin typeface="Cambria Math"/>
                            </a:rPr>
                            <m:t>𝑎</m:t>
                          </m:r>
                        </m:sub>
                      </m:sSub>
                      <m:r>
                        <a:rPr lang="en-US" i="1">
                          <a:latin typeface="Cambria Math"/>
                        </a:rPr>
                        <m:t>=</m:t>
                      </m:r>
                      <m:r>
                        <a:rPr lang="en-US" i="1">
                          <a:latin typeface="Cambria Math"/>
                        </a:rPr>
                        <m:t>0</m:t>
                      </m:r>
                      <m:r>
                        <a:rPr lang="en-US" i="1">
                          <a:latin typeface="Cambria Math"/>
                        </a:rPr>
                        <m:t>.</m:t>
                      </m:r>
                      <m:r>
                        <a:rPr lang="en-US" i="1">
                          <a:latin typeface="Cambria Math"/>
                        </a:rPr>
                        <m:t>664</m:t>
                      </m:r>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sup>
                          <m:r>
                            <a:rPr lang="en-US" i="1">
                              <a:latin typeface="Cambria Math"/>
                            </a:rPr>
                            <m:t>− </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m:t>
                      </m:r>
                      <m:sSup>
                        <m:sSupPr>
                          <m:ctrlPr>
                            <a:rPr lang="en-US" i="1">
                              <a:latin typeface="Cambria Math" panose="02040503050406030204" pitchFamily="18" charset="0"/>
                            </a:rPr>
                          </m:ctrlPr>
                        </m:sSupPr>
                        <m:e>
                          <m:r>
                            <a:rPr lang="en-US" i="1">
                              <a:latin typeface="Cambria Math"/>
                            </a:rPr>
                            <m:t>𝑃𝑟</m:t>
                          </m:r>
                        </m:e>
                        <m:sup>
                          <m:r>
                            <a:rPr lang="en-US" i="1">
                              <a:latin typeface="Cambria Math"/>
                            </a:rPr>
                            <m:t>− </m:t>
                          </m:r>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oMath>
                  </m:oMathPara>
                </a14:m>
                <a:endParaRPr lang="en-US" dirty="0"/>
              </a:p>
              <a:p>
                <a:pPr algn="just" rtl="0"/>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a:rPr>
                          <m:t>𝑆𝑡</m:t>
                        </m:r>
                      </m:e>
                      <m:sub>
                        <m:r>
                          <a:rPr lang="en-US" i="1">
                            <a:latin typeface="Cambria Math"/>
                          </a:rPr>
                          <m:t>𝑎</m:t>
                        </m:r>
                      </m:sub>
                    </m:sSub>
                  </m:oMath>
                </a14:m>
                <a:r>
                  <a:rPr lang="en-US" dirty="0"/>
                  <a:t> is dimensionless number known as "Stanton number", </a:t>
                </a:r>
                <a14:m>
                  <m:oMath xmlns:m="http://schemas.openxmlformats.org/officeDocument/2006/math">
                    <m:sSub>
                      <m:sSubPr>
                        <m:ctrlPr>
                          <a:rPr lang="en-US" i="1">
                            <a:latin typeface="Cambria Math" panose="02040503050406030204" pitchFamily="18" charset="0"/>
                          </a:rPr>
                        </m:ctrlPr>
                      </m:sSubPr>
                      <m:e>
                        <m:r>
                          <a:rPr lang="en-US" i="1">
                            <a:latin typeface="Cambria Math"/>
                          </a:rPr>
                          <m:t>𝑆𝑡</m:t>
                        </m:r>
                      </m:e>
                      <m:sub>
                        <m:r>
                          <a:rPr lang="en-US" i="1">
                            <a:latin typeface="Cambria Math"/>
                          </a:rPr>
                          <m:t>𝑎</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h</m:t>
                            </m:r>
                          </m:e>
                          <m:sub>
                            <m:r>
                              <a:rPr lang="en-US" i="1">
                                <a:latin typeface="Cambria Math"/>
                              </a:rPr>
                              <m:t>𝑎</m:t>
                            </m:r>
                          </m:sub>
                        </m:sSub>
                      </m:num>
                      <m:den>
                        <m:r>
                          <a:rPr lang="en-US" i="1">
                            <a:latin typeface="Cambria Math"/>
                          </a:rPr>
                          <m:t>𝜌</m:t>
                        </m:r>
                        <m:r>
                          <a:rPr lang="en-US" i="1">
                            <a:latin typeface="Cambria Math"/>
                          </a:rPr>
                          <m:t>.</m:t>
                        </m:r>
                        <m:r>
                          <a:rPr lang="en-US" i="1">
                            <a:latin typeface="Cambria Math"/>
                          </a:rPr>
                          <m:t>𝐶𝑝</m:t>
                        </m:r>
                        <m:r>
                          <a:rPr lang="en-US" i="1">
                            <a:latin typeface="Cambria Math"/>
                          </a:rPr>
                          <m:t>.</m:t>
                        </m:r>
                        <m:r>
                          <a:rPr lang="en-US" i="1">
                            <a:latin typeface="Cambria Math"/>
                          </a:rPr>
                          <m:t>𝑈</m:t>
                        </m:r>
                      </m:den>
                    </m:f>
                  </m:oMath>
                </a14:m>
                <a:endParaRPr lang="en-US" dirty="0"/>
              </a:p>
              <a:p>
                <a:pPr algn="just" rtl="0"/>
                <a:r>
                  <a:rPr lang="en-US" dirty="0"/>
                  <a:t>We can write:</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𝑆𝑡</m:t>
                          </m:r>
                        </m:e>
                        <m:sub>
                          <m:r>
                            <a:rPr lang="en-US" i="1">
                              <a:latin typeface="Cambria Math"/>
                            </a:rPr>
                            <m:t>𝑎</m:t>
                          </m:r>
                        </m:sub>
                      </m:sSub>
                      <m:r>
                        <a:rPr lang="en-US" i="1">
                          <a:latin typeface="Cambria Math"/>
                        </a:rPr>
                        <m:t>.</m:t>
                      </m:r>
                      <m:sSup>
                        <m:sSupPr>
                          <m:ctrlPr>
                            <a:rPr lang="en-US" i="1">
                              <a:latin typeface="Cambria Math" panose="02040503050406030204" pitchFamily="18" charset="0"/>
                            </a:rPr>
                          </m:ctrlPr>
                        </m:sSupPr>
                        <m:e>
                          <m:r>
                            <a:rPr lang="en-US" i="1">
                              <a:latin typeface="Cambria Math"/>
                            </a:rPr>
                            <m:t>𝑃𝑟</m:t>
                          </m:r>
                        </m:e>
                        <m:sup>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r>
                        <a:rPr lang="en-US" i="1">
                          <a:latin typeface="Cambria Math"/>
                        </a:rPr>
                        <m:t>=</m:t>
                      </m:r>
                      <m:r>
                        <a:rPr lang="en-US" i="1">
                          <a:latin typeface="Cambria Math"/>
                        </a:rPr>
                        <m:t>0</m:t>
                      </m:r>
                      <m:r>
                        <a:rPr lang="en-US" i="1">
                          <a:latin typeface="Cambria Math"/>
                        </a:rPr>
                        <m:t>.</m:t>
                      </m:r>
                      <m:r>
                        <a:rPr lang="en-US" i="1">
                          <a:latin typeface="Cambria Math"/>
                        </a:rPr>
                        <m:t>664</m:t>
                      </m:r>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sup>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m:t>
                      </m:r>
                      <m:r>
                        <a:rPr lang="en-US" i="1">
                          <a:latin typeface="Cambria Math"/>
                        </a:rPr>
                        <m:t>𝑎</m:t>
                      </m:r>
                    </m:oMath>
                  </m:oMathPara>
                </a14:m>
                <a:endParaRPr lang="en-US" dirty="0"/>
              </a:p>
              <a:p>
                <a:pPr algn="just" rtl="0"/>
                <a:r>
                  <a:rPr lang="en-US" dirty="0"/>
                  <a:t>We already know that:</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𝑓𝑎</m:t>
                          </m:r>
                        </m:sub>
                      </m:sSub>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a:rPr>
                            <m:t>.</m:t>
                          </m:r>
                          <m:r>
                            <a:rPr lang="en-US" i="1">
                              <a:latin typeface="Cambria Math"/>
                            </a:rPr>
                            <m:t>328</m:t>
                          </m:r>
                        </m:num>
                        <m:den>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rad>
                        </m:den>
                      </m:f>
                    </m:oMath>
                  </m:oMathPara>
                </a14:m>
                <a:endParaRPr lang="en-US" dirty="0"/>
              </a:p>
              <a:p>
                <a:pPr algn="just" rtl="0"/>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𝑓𝑎</m:t>
                              </m:r>
                            </m:sub>
                          </m:sSub>
                        </m:num>
                        <m:den>
                          <m:r>
                            <a:rPr lang="en-US" i="1">
                              <a:latin typeface="Cambria Math"/>
                            </a:rPr>
                            <m:t>2</m:t>
                          </m:r>
                        </m:den>
                      </m:f>
                      <m:r>
                        <a:rPr lang="en-US" i="1">
                          <a:latin typeface="Cambria Math"/>
                        </a:rPr>
                        <m:t>=</m:t>
                      </m:r>
                      <m:r>
                        <a:rPr lang="en-US" i="1">
                          <a:latin typeface="Cambria Math"/>
                        </a:rPr>
                        <m:t>0</m:t>
                      </m:r>
                      <m:r>
                        <a:rPr lang="en-US" i="1">
                          <a:latin typeface="Cambria Math"/>
                        </a:rPr>
                        <m:t>.</m:t>
                      </m:r>
                      <m:r>
                        <a:rPr lang="en-US" i="1">
                          <a:latin typeface="Cambria Math"/>
                        </a:rPr>
                        <m:t>664</m:t>
                      </m:r>
                      <m:r>
                        <a:rPr lang="en-US" i="1">
                          <a:latin typeface="Cambria Math"/>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𝑅𝑒</m:t>
                              </m:r>
                            </m:e>
                            <m:sub>
                              <m:r>
                                <a:rPr lang="en-US" i="1">
                                  <a:latin typeface="Cambria Math"/>
                                </a:rPr>
                                <m:t>𝐿</m:t>
                              </m:r>
                            </m:sub>
                          </m:sSub>
                        </m:e>
                        <m:sup>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up>
                      </m:sSup>
                      <m:r>
                        <a:rPr lang="en-US" i="1">
                          <a:latin typeface="Cambria Math"/>
                        </a:rPr>
                        <m:t>……….</m:t>
                      </m:r>
                      <m:r>
                        <a:rPr lang="en-US" i="1">
                          <a:latin typeface="Cambria Math"/>
                        </a:rPr>
                        <m:t>𝑏</m:t>
                      </m:r>
                    </m:oMath>
                  </m:oMathPara>
                </a14:m>
                <a:endParaRPr lang="en-US" dirty="0"/>
              </a:p>
              <a:p>
                <a:pPr algn="just" rtl="0"/>
                <a:r>
                  <a:rPr lang="en-US" dirty="0"/>
                  <a:t>Comparing </a:t>
                </a:r>
                <a:r>
                  <a:rPr lang="en-US" dirty="0" err="1"/>
                  <a:t>Eqs</a:t>
                </a:r>
                <a:r>
                  <a:rPr lang="en-US" dirty="0"/>
                  <a:t>. </a:t>
                </a:r>
                <a:r>
                  <a:rPr lang="en-US" dirty="0"/>
                  <a:t>a </a:t>
                </a:r>
                <a:r>
                  <a:rPr lang="en-US" dirty="0"/>
                  <a:t>and b, we can write:</a:t>
                </a:r>
              </a:p>
              <a:p>
                <a:pPr algn="just" rt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𝑆𝑡</m:t>
                          </m:r>
                        </m:e>
                        <m:sub>
                          <m:r>
                            <a:rPr lang="en-US" i="1">
                              <a:latin typeface="Cambria Math"/>
                            </a:rPr>
                            <m:t>𝑎</m:t>
                          </m:r>
                        </m:sub>
                      </m:sSub>
                      <m:r>
                        <a:rPr lang="en-US" i="1">
                          <a:latin typeface="Cambria Math"/>
                        </a:rPr>
                        <m:t>.</m:t>
                      </m:r>
                      <m:sSup>
                        <m:sSupPr>
                          <m:ctrlPr>
                            <a:rPr lang="en-US" i="1">
                              <a:latin typeface="Cambria Math" panose="02040503050406030204" pitchFamily="18" charset="0"/>
                            </a:rPr>
                          </m:ctrlPr>
                        </m:sSupPr>
                        <m:e>
                          <m:r>
                            <a:rPr lang="en-US" i="1">
                              <a:latin typeface="Cambria Math"/>
                            </a:rPr>
                            <m:t>𝑃𝑟</m:t>
                          </m:r>
                        </m:e>
                        <m:sup>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𝑓𝑎</m:t>
                              </m:r>
                            </m:sub>
                          </m:sSub>
                        </m:num>
                        <m:den>
                          <m:r>
                            <a:rPr lang="en-US" i="1">
                              <a:latin typeface="Cambria Math"/>
                            </a:rPr>
                            <m:t>2</m:t>
                          </m:r>
                        </m:den>
                      </m:f>
                    </m:oMath>
                  </m:oMathPara>
                </a14:m>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1855146" y="332656"/>
                <a:ext cx="8424936" cy="6412846"/>
              </a:xfrm>
              <a:prstGeom prst="rect">
                <a:avLst/>
              </a:prstGeom>
              <a:blipFill rotWithShape="0">
                <a:blip r:embed="rId2"/>
                <a:stretch>
                  <a:fillRect l="-579" t="-665" r="-651"/>
                </a:stretch>
              </a:blipFill>
            </p:spPr>
            <p:txBody>
              <a:bodyPr/>
              <a:lstStyle/>
              <a:p>
                <a:r>
                  <a:rPr lang="ar-IQ">
                    <a:noFill/>
                  </a:rPr>
                  <a:t> </a:t>
                </a:r>
              </a:p>
            </p:txBody>
          </p:sp>
        </mc:Fallback>
      </mc:AlternateContent>
    </p:spTree>
    <p:extLst>
      <p:ext uri="{BB962C8B-B14F-4D97-AF65-F5344CB8AC3E}">
        <p14:creationId xmlns:p14="http://schemas.microsoft.com/office/powerpoint/2010/main" val="428849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777" y="428018"/>
            <a:ext cx="4410435" cy="548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94" y="428018"/>
            <a:ext cx="4399383" cy="546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21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15681" y="980728"/>
            <a:ext cx="5208253" cy="472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114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TotalTime>
  <Words>269</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Cambria Math</vt:lpstr>
      <vt:lpstr>Tahoma</vt:lpstr>
      <vt:lpstr>Trebuchet MS</vt:lpstr>
      <vt:lpstr>Wingdings 3</vt:lpstr>
      <vt:lpstr>Facet</vt:lpstr>
      <vt:lpstr>Heat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dc:title>
  <dc:creator>DR.Ahmed Saker</dc:creator>
  <cp:lastModifiedBy>DR.Ahmed Saker</cp:lastModifiedBy>
  <cp:revision>1</cp:revision>
  <dcterms:created xsi:type="dcterms:W3CDTF">2018-12-04T07:20:11Z</dcterms:created>
  <dcterms:modified xsi:type="dcterms:W3CDTF">2018-12-04T07:21:50Z</dcterms:modified>
</cp:coreProperties>
</file>